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notesMasterIdLst>
    <p:notesMasterId r:id="rId14"/>
  </p:notesMasterIdLst>
  <p:sldIdLst>
    <p:sldId id="426" r:id="rId2"/>
    <p:sldId id="433" r:id="rId3"/>
    <p:sldId id="427" r:id="rId4"/>
    <p:sldId id="428" r:id="rId5"/>
    <p:sldId id="429" r:id="rId6"/>
    <p:sldId id="437" r:id="rId7"/>
    <p:sldId id="466" r:id="rId8"/>
    <p:sldId id="434" r:id="rId9"/>
    <p:sldId id="430" r:id="rId10"/>
    <p:sldId id="470" r:id="rId11"/>
    <p:sldId id="468" r:id="rId12"/>
    <p:sldId id="431" r:id="rId13"/>
  </p:sldIdLst>
  <p:sldSz cx="9144000" cy="5715000" type="screen16x10"/>
  <p:notesSz cx="6858000" cy="9144000"/>
  <p:embeddedFontLst>
    <p:embeddedFont>
      <p:font typeface="Verdana" panose="020B0604030504040204" pitchFamily="34" charset="0"/>
      <p:regular r:id="rId15"/>
      <p:bold r:id="rId16"/>
      <p:italic r:id="rId17"/>
      <p:boldItalic r:id="rId18"/>
    </p:embeddedFont>
    <p:embeddedFont>
      <p:font typeface="Orly's Font 2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041" autoAdjust="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15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139CB-FC8D-44BF-B5C4-C14ECADF62A0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CE615-EFDB-420A-87DA-FB6ECB7719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30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78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61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61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38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90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06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1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89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16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16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96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57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810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71500" y="1371600"/>
            <a:ext cx="3771900" cy="3886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Insert Picture/Visual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71500" y="342900"/>
            <a:ext cx="8001000" cy="8001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686300" y="1371600"/>
            <a:ext cx="4114800" cy="11430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sz="2400" dirty="0" smtClean="0"/>
              <a:t>You can use this box for text</a:t>
            </a:r>
            <a:endParaRPr lang="en-US" sz="2400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86300" y="2628900"/>
            <a:ext cx="4114800" cy="11430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US" sz="2400" dirty="0" smtClean="0"/>
              <a:t>Or this box</a:t>
            </a:r>
            <a:endParaRPr lang="en-US" sz="2400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686300" y="3886200"/>
            <a:ext cx="4114800" cy="11430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sz="2400" dirty="0" smtClean="0"/>
              <a:t>Or this box.  Move them around, if necessary. Or just delete.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33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 build="p"/>
      <p:bldP spid="15" grpId="0" build="p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71500" y="342900"/>
            <a:ext cx="4914900" cy="457200"/>
          </a:xfrm>
          <a:prstGeom prst="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71500" y="342900"/>
            <a:ext cx="8001000" cy="4572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85800" y="1143000"/>
            <a:ext cx="3771900" cy="4000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Insert Picture/Visual Here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686300" y="1371600"/>
            <a:ext cx="4114800" cy="11430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sz="2400" dirty="0" smtClean="0"/>
              <a:t>You can use this box for text</a:t>
            </a:r>
            <a:endParaRPr lang="en-US" sz="2400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86300" y="2628900"/>
            <a:ext cx="4114800" cy="11430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US" sz="2400" dirty="0" smtClean="0"/>
              <a:t>Or this box</a:t>
            </a:r>
            <a:endParaRPr lang="en-US" sz="2400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686300" y="3886200"/>
            <a:ext cx="4114800" cy="11430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sz="2400" dirty="0" smtClean="0"/>
              <a:t>Or this box.  Move them around, if necessary. Or just delete.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713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1710"/>
            <a:ext cx="7696200" cy="41539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2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's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457200" y="228600"/>
            <a:ext cx="2743200" cy="571500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  <a:latin typeface="Orly's Font 2" pitchFamily="66" charset="0"/>
              </a:rPr>
              <a:t>Let’s Review</a:t>
            </a:r>
            <a:endParaRPr lang="en-US" sz="2800" dirty="0">
              <a:solidFill>
                <a:schemeClr val="bg1"/>
              </a:solidFill>
              <a:latin typeface="Orly's Font 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88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Common Mist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457200" y="228600"/>
            <a:ext cx="3886200" cy="571500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  <a:latin typeface="Orly's Font 2" pitchFamily="66" charset="0"/>
              </a:rPr>
              <a:t>A Common Mistake</a:t>
            </a:r>
            <a:endParaRPr lang="en-US" sz="2800" dirty="0">
              <a:solidFill>
                <a:schemeClr val="bg1"/>
              </a:solidFill>
              <a:latin typeface="Orly's Font 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02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e Le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457200" y="228600"/>
            <a:ext cx="2743200" cy="571500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  <a:latin typeface="Orly's Font 2" pitchFamily="66" charset="0"/>
              </a:rPr>
              <a:t>Core Lesson</a:t>
            </a:r>
            <a:endParaRPr lang="en-US" sz="2800" dirty="0">
              <a:solidFill>
                <a:schemeClr val="bg1"/>
              </a:solidFill>
              <a:latin typeface="Orly's Font 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67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ed Prac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457200" y="228600"/>
            <a:ext cx="3314700" cy="571500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  <a:latin typeface="Orly's Font 2" pitchFamily="66" charset="0"/>
              </a:rPr>
              <a:t>Guided Practice</a:t>
            </a:r>
            <a:endParaRPr lang="en-US" sz="2800" dirty="0">
              <a:solidFill>
                <a:schemeClr val="bg1"/>
              </a:solidFill>
              <a:latin typeface="Orly's Font 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50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ension Activ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457200" y="228600"/>
            <a:ext cx="3771900" cy="571500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  <a:latin typeface="Orly's Font 2" pitchFamily="66" charset="0"/>
              </a:rPr>
              <a:t>Extension Activities</a:t>
            </a:r>
            <a:endParaRPr lang="en-US" sz="2800" dirty="0">
              <a:solidFill>
                <a:schemeClr val="bg1"/>
              </a:solidFill>
              <a:latin typeface="Orly's Font 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89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ck for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457200" y="228600"/>
            <a:ext cx="2514600" cy="571500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  <a:latin typeface="Orly's Font 2" pitchFamily="66" charset="0"/>
              </a:rPr>
              <a:t>Quick Quiz</a:t>
            </a:r>
            <a:endParaRPr lang="en-US" sz="2800" dirty="0">
              <a:solidFill>
                <a:schemeClr val="bg1"/>
              </a:solidFill>
              <a:latin typeface="Orly's Font 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89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686300" y="1371600"/>
            <a:ext cx="3771900" cy="3886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Insert Picture/Visual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71500" y="342900"/>
            <a:ext cx="8001000" cy="8001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1485900"/>
            <a:ext cx="4114800" cy="11430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sz="2400" dirty="0" smtClean="0"/>
              <a:t>You can use this box for text</a:t>
            </a:r>
            <a:endParaRPr lang="en-US" sz="2400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2743200"/>
            <a:ext cx="4114800" cy="11430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US" sz="2400" dirty="0" smtClean="0"/>
              <a:t>Or this box</a:t>
            </a:r>
            <a:endParaRPr lang="en-US" sz="2400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7200" y="4000500"/>
            <a:ext cx="4114800" cy="11430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sz="2400" dirty="0" smtClean="0"/>
              <a:t>Or this box.  Move them around, if necessary. Or just delete.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286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1" grpId="0" build="p"/>
      <p:bldP spid="12" grpId="0" build="p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71500" y="1371600"/>
            <a:ext cx="7772400" cy="38862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Insert picture/visual here and drag wherever you’d like.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71500" y="342900"/>
            <a:ext cx="8001000" cy="8001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732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" y="114300"/>
            <a:ext cx="8915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3" name="Picture 2" descr="C:\Users\Eric Westendorf\Dropbox\LearnZillion\marketing\Logo\NEW LOGO!\LearnZillion just the long logo-01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43500"/>
            <a:ext cx="2400300" cy="48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9" r:id="rId2"/>
    <p:sldLayoutId id="2147483702" r:id="rId3"/>
    <p:sldLayoutId id="2147483715" r:id="rId4"/>
    <p:sldLayoutId id="2147483711" r:id="rId5"/>
    <p:sldLayoutId id="2147483713" r:id="rId6"/>
    <p:sldLayoutId id="2147483712" r:id="rId7"/>
    <p:sldLayoutId id="2147483703" r:id="rId8"/>
    <p:sldLayoutId id="2147483705" r:id="rId9"/>
    <p:sldLayoutId id="2147483704" r:id="rId10"/>
    <p:sldLayoutId id="2147483706" r:id="rId11"/>
    <p:sldLayoutId id="2147483730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9pPr>
    </p:titleStyle>
    <p:bodyStyle>
      <a:lvl1pPr marL="228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tx1"/>
          </a:solidFill>
          <a:latin typeface="Orly's Font 2" pitchFamily="66" charset="0"/>
          <a:ea typeface="+mn-ea"/>
          <a:cs typeface="+mn-cs"/>
        </a:defRPr>
      </a:lvl1pPr>
      <a:lvl2pPr marL="5715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Orly's Font 2" pitchFamily="66" charset="0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Orly's Font 2" pitchFamily="66" charset="0"/>
          <a:ea typeface="+mn-ea"/>
          <a:cs typeface="+mn-cs"/>
        </a:defRPr>
      </a:lvl3pPr>
      <a:lvl4pPr marL="12573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Orly's Font 2" pitchFamily="66" charset="0"/>
          <a:ea typeface="+mn-ea"/>
          <a:cs typeface="+mn-cs"/>
        </a:defRPr>
      </a:lvl4pPr>
      <a:lvl5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Orly's Font 2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828800" y="1689100"/>
            <a:ext cx="5486400" cy="1930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solidFill>
                  <a:schemeClr val="accent5"/>
                </a:solidFill>
              </a:rPr>
              <a:t>Do 2:3 and 6:9 express the same ratio pattern?</a:t>
            </a:r>
            <a:endParaRPr lang="en-US" sz="2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94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457200" y="876300"/>
            <a:ext cx="8229600" cy="552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kern="0" dirty="0" smtClean="0">
                <a:solidFill>
                  <a:schemeClr val="accent5"/>
                </a:solidFill>
                <a:latin typeface="Orly's Font 2" pitchFamily="66" charset="0"/>
              </a:rPr>
              <a:t>You are creating gift baskets.  You want the ratio of apples to oranges to be constant in each.  You have 18 apples and 12 oranges.  </a:t>
            </a:r>
          </a:p>
          <a:p>
            <a:pPr lvl="0"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2800" kern="0" dirty="0" smtClean="0">
              <a:solidFill>
                <a:schemeClr val="accent5"/>
              </a:solidFill>
              <a:latin typeface="Orly's Font 2" pitchFamily="66" charset="0"/>
            </a:endParaRPr>
          </a:p>
          <a:p>
            <a:pPr lvl="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kern="0" dirty="0" smtClean="0">
                <a:solidFill>
                  <a:schemeClr val="accent1"/>
                </a:solidFill>
                <a:latin typeface="Orly's Font 2" pitchFamily="66" charset="0"/>
              </a:rPr>
              <a:t>Your friend says that is </a:t>
            </a:r>
            <a:r>
              <a:rPr lang="en-US" sz="2800" i="1" kern="0" dirty="0" smtClean="0">
                <a:solidFill>
                  <a:schemeClr val="accent1"/>
                </a:solidFill>
                <a:latin typeface="Orly's Font 2" pitchFamily="66" charset="0"/>
              </a:rPr>
              <a:t>only </a:t>
            </a:r>
            <a:r>
              <a:rPr lang="en-US" sz="2800" kern="0" dirty="0" smtClean="0">
                <a:solidFill>
                  <a:schemeClr val="accent1"/>
                </a:solidFill>
                <a:latin typeface="Orly's Font 2" pitchFamily="66" charset="0"/>
              </a:rPr>
              <a:t>possible to create six baskets with 3 apples and 2 oranges if you want to keep the same ratio. </a:t>
            </a:r>
          </a:p>
          <a:p>
            <a:pPr lvl="0"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2800" kern="0" dirty="0" smtClean="0">
              <a:solidFill>
                <a:schemeClr val="accent5"/>
              </a:solidFill>
              <a:latin typeface="Orly's Font 2" pitchFamily="66" charset="0"/>
            </a:endParaRPr>
          </a:p>
          <a:p>
            <a:pPr lvl="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kern="0" dirty="0" smtClean="0">
                <a:solidFill>
                  <a:schemeClr val="accent3"/>
                </a:solidFill>
                <a:latin typeface="Orly's Font 2" pitchFamily="66" charset="0"/>
              </a:rPr>
              <a:t>Is your friend correct? Why/why not?</a:t>
            </a:r>
          </a:p>
          <a:p>
            <a:pPr lvl="0"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2800" kern="0" dirty="0" smtClean="0">
              <a:solidFill>
                <a:schemeClr val="accent5"/>
              </a:solidFill>
              <a:latin typeface="Orly's Font 2" pitchFamily="66" charset="0"/>
            </a:endParaRPr>
          </a:p>
          <a:p>
            <a:pPr lvl="0"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2800" kern="0" dirty="0" smtClean="0">
              <a:solidFill>
                <a:schemeClr val="accent5"/>
              </a:solidFill>
              <a:latin typeface="Orly's Font 2" pitchFamily="66" charset="0"/>
            </a:endParaRPr>
          </a:p>
          <a:p>
            <a:pPr lvl="0"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2800" kern="0" dirty="0" smtClean="0">
              <a:solidFill>
                <a:schemeClr val="accent5"/>
              </a:solidFill>
              <a:latin typeface="Orly's Font 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88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533400" y="1199993"/>
            <a:ext cx="8229600" cy="2038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kern="0" dirty="0" smtClean="0">
                <a:solidFill>
                  <a:schemeClr val="accent1"/>
                </a:solidFill>
                <a:latin typeface="Orly's Font 2" pitchFamily="66" charset="0"/>
              </a:rPr>
              <a:t>The ratio of girls to boys in a classroom is 3 to 2.  </a:t>
            </a:r>
          </a:p>
          <a:p>
            <a:pPr lvl="0"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2800" kern="0" dirty="0" smtClean="0">
              <a:solidFill>
                <a:schemeClr val="accent1"/>
              </a:solidFill>
              <a:latin typeface="Orly's Font 2" pitchFamily="66" charset="0"/>
            </a:endParaRPr>
          </a:p>
          <a:p>
            <a:pPr lvl="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kern="0" dirty="0" smtClean="0">
                <a:solidFill>
                  <a:schemeClr val="accent1"/>
                </a:solidFill>
                <a:latin typeface="Orly's Font 2" pitchFamily="66" charset="0"/>
              </a:rPr>
              <a:t>Create two more equivalent ratios and support your answers with a diagram.  </a:t>
            </a:r>
            <a:endParaRPr lang="en-US" sz="2800" kern="0" dirty="0">
              <a:solidFill>
                <a:schemeClr val="accent1"/>
              </a:solidFill>
              <a:latin typeface="Orly's Font 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78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 bwMode="auto">
          <a:xfrm>
            <a:off x="685800" y="1104900"/>
            <a:ext cx="7200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5"/>
                </a:solidFill>
                <a:latin typeface="Orly's Font 2" pitchFamily="66" charset="0"/>
              </a:rPr>
              <a:t>The ratio of girls to boys in each group is 4 to 1.  If there are four groups, how many girls are there?</a:t>
            </a:r>
            <a:endParaRPr lang="en-US" sz="2800" dirty="0">
              <a:solidFill>
                <a:schemeClr val="accent5"/>
              </a:solidFill>
              <a:latin typeface="Orly's Font 2" pitchFamily="66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685800" y="3200400"/>
            <a:ext cx="7200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The ratio of apples to oranges in a fruit basket is 3 to 2.  If you have three fruit baskets, how many apples do you have?</a:t>
            </a:r>
            <a:endParaRPr lang="en-US" sz="2800" dirty="0">
              <a:solidFill>
                <a:schemeClr val="accent1"/>
              </a:solidFill>
              <a:latin typeface="Orly's Font 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54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409700"/>
            <a:ext cx="7429500" cy="17543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accent5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In this lesson you </a:t>
            </a:r>
            <a:r>
              <a:rPr lang="en-US" sz="3600" dirty="0" smtClean="0">
                <a:solidFill>
                  <a:schemeClr val="accent5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will learn to create equivalent ratios </a:t>
            </a:r>
            <a:r>
              <a:rPr lang="en-US" sz="3600" dirty="0" smtClean="0">
                <a:solidFill>
                  <a:schemeClr val="accent1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by expanding a diagram.  </a:t>
            </a:r>
            <a:endParaRPr lang="en-US" sz="3600" dirty="0">
              <a:solidFill>
                <a:schemeClr val="accent1"/>
              </a:solidFill>
              <a:latin typeface="Orly's Font 2" pitchFamily="66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5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914400" y="1371600"/>
            <a:ext cx="73152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A ratio is a comparison between two or more quantities that are related.</a:t>
            </a:r>
          </a:p>
          <a:p>
            <a:pPr marL="0" indent="0" algn="ctr">
              <a:buFont typeface="Wingdings" pitchFamily="2" charset="2"/>
              <a:buNone/>
            </a:pPr>
            <a:endParaRPr lang="en-US" sz="2800" dirty="0" smtClean="0">
              <a:solidFill>
                <a:schemeClr val="accent1"/>
              </a:solidFill>
              <a:latin typeface="Orly's Font 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03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 bwMode="auto">
          <a:xfrm>
            <a:off x="914400" y="1404660"/>
            <a:ext cx="7315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Since the ratio of boys to girls is 2 to 3, there must be just two boys and three girls.  </a:t>
            </a:r>
            <a:endParaRPr lang="en-US" sz="2800" dirty="0">
              <a:solidFill>
                <a:schemeClr val="accent1"/>
              </a:solidFill>
              <a:latin typeface="Orly's Font 2" pitchFamily="66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046479" y="3086098"/>
            <a:ext cx="1620521" cy="1676402"/>
            <a:chOff x="381000" y="2781298"/>
            <a:chExt cx="2209800" cy="2286002"/>
          </a:xfrm>
        </p:grpSpPr>
        <p:grpSp>
          <p:nvGrpSpPr>
            <p:cNvPr id="4" name="Group 40"/>
            <p:cNvGrpSpPr/>
            <p:nvPr/>
          </p:nvGrpSpPr>
          <p:grpSpPr>
            <a:xfrm>
              <a:off x="1524000" y="2781298"/>
              <a:ext cx="685800" cy="1143001"/>
              <a:chOff x="3733800" y="3695700"/>
              <a:chExt cx="685800" cy="1143001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3886200" y="3695700"/>
                <a:ext cx="381000" cy="3810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 dirty="0" err="1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" name="Straight Connector 5"/>
              <p:cNvCxnSpPr>
                <a:stCxn id="5" idx="4"/>
              </p:cNvCxnSpPr>
              <p:nvPr/>
            </p:nvCxnSpPr>
            <p:spPr>
              <a:xfrm rot="16200000" flipH="1">
                <a:off x="3905250" y="4248150"/>
                <a:ext cx="381000" cy="381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V="1">
                <a:off x="4114800" y="4076700"/>
                <a:ext cx="304800" cy="152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3733800" y="4152900"/>
                <a:ext cx="381000" cy="7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>
                <a:off x="3848100" y="4572001"/>
                <a:ext cx="381000" cy="152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4000500" y="4572001"/>
                <a:ext cx="381000" cy="152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42"/>
            <p:cNvGrpSpPr/>
            <p:nvPr/>
          </p:nvGrpSpPr>
          <p:grpSpPr>
            <a:xfrm>
              <a:off x="685800" y="2781299"/>
              <a:ext cx="685800" cy="1143001"/>
              <a:chOff x="3733800" y="3695700"/>
              <a:chExt cx="685800" cy="1143001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3886200" y="3695700"/>
                <a:ext cx="381000" cy="3810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 dirty="0" err="1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3" name="Straight Connector 12"/>
              <p:cNvCxnSpPr>
                <a:stCxn id="12" idx="4"/>
              </p:cNvCxnSpPr>
              <p:nvPr/>
            </p:nvCxnSpPr>
            <p:spPr>
              <a:xfrm rot="16200000" flipH="1">
                <a:off x="3905250" y="4248150"/>
                <a:ext cx="381000" cy="381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4114800" y="4076700"/>
                <a:ext cx="304800" cy="152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733800" y="4152900"/>
                <a:ext cx="381000" cy="7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>
                <a:off x="3848100" y="4572001"/>
                <a:ext cx="381000" cy="152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4000500" y="4572001"/>
                <a:ext cx="381000" cy="152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41"/>
            <p:cNvGrpSpPr/>
            <p:nvPr/>
          </p:nvGrpSpPr>
          <p:grpSpPr>
            <a:xfrm>
              <a:off x="1905000" y="4076700"/>
              <a:ext cx="685800" cy="990600"/>
              <a:chOff x="5562600" y="3924300"/>
              <a:chExt cx="685800" cy="99060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5715000" y="3924300"/>
                <a:ext cx="381000" cy="3810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Isosceles Triangle 19"/>
              <p:cNvSpPr/>
              <p:nvPr/>
            </p:nvSpPr>
            <p:spPr>
              <a:xfrm>
                <a:off x="5715000" y="4533900"/>
                <a:ext cx="457200" cy="381000"/>
              </a:xfrm>
              <a:prstGeom prst="triangl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 dirty="0" err="1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1" name="Straight Connector 20"/>
              <p:cNvCxnSpPr>
                <a:stCxn id="19" idx="4"/>
                <a:endCxn id="20" idx="0"/>
              </p:cNvCxnSpPr>
              <p:nvPr/>
            </p:nvCxnSpPr>
            <p:spPr>
              <a:xfrm rot="16200000" flipH="1">
                <a:off x="5810250" y="4400550"/>
                <a:ext cx="228600" cy="381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5943600" y="4305300"/>
                <a:ext cx="304800" cy="152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5562600" y="4381500"/>
                <a:ext cx="381000" cy="7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41"/>
            <p:cNvGrpSpPr/>
            <p:nvPr/>
          </p:nvGrpSpPr>
          <p:grpSpPr>
            <a:xfrm>
              <a:off x="1143000" y="4076700"/>
              <a:ext cx="685800" cy="990600"/>
              <a:chOff x="5562600" y="3924300"/>
              <a:chExt cx="685800" cy="99060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5715000" y="3924300"/>
                <a:ext cx="381000" cy="3810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>
                <a:off x="5715000" y="4533900"/>
                <a:ext cx="457200" cy="381000"/>
              </a:xfrm>
              <a:prstGeom prst="triangl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 dirty="0" err="1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7" name="Straight Connector 26"/>
              <p:cNvCxnSpPr>
                <a:stCxn id="25" idx="4"/>
                <a:endCxn id="26" idx="0"/>
              </p:cNvCxnSpPr>
              <p:nvPr/>
            </p:nvCxnSpPr>
            <p:spPr>
              <a:xfrm rot="16200000" flipH="1">
                <a:off x="5810250" y="4400550"/>
                <a:ext cx="228600" cy="381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5943600" y="4305300"/>
                <a:ext cx="304800" cy="152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5562600" y="4381500"/>
                <a:ext cx="381000" cy="7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41"/>
            <p:cNvGrpSpPr/>
            <p:nvPr/>
          </p:nvGrpSpPr>
          <p:grpSpPr>
            <a:xfrm>
              <a:off x="381000" y="4076699"/>
              <a:ext cx="685800" cy="990600"/>
              <a:chOff x="5562600" y="3924300"/>
              <a:chExt cx="685800" cy="990600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5715000" y="3924300"/>
                <a:ext cx="381000" cy="3810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Isosceles Triangle 31"/>
              <p:cNvSpPr/>
              <p:nvPr/>
            </p:nvSpPr>
            <p:spPr>
              <a:xfrm>
                <a:off x="5715000" y="4533900"/>
                <a:ext cx="457200" cy="381000"/>
              </a:xfrm>
              <a:prstGeom prst="triangl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 dirty="0" err="1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3" name="Straight Connector 32"/>
              <p:cNvCxnSpPr>
                <a:stCxn id="31" idx="4"/>
                <a:endCxn id="32" idx="0"/>
              </p:cNvCxnSpPr>
              <p:nvPr/>
            </p:nvCxnSpPr>
            <p:spPr>
              <a:xfrm rot="16200000" flipH="1">
                <a:off x="5810250" y="4400550"/>
                <a:ext cx="228600" cy="381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5943600" y="4305300"/>
                <a:ext cx="304800" cy="152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5562600" y="4381500"/>
                <a:ext cx="381000" cy="7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Rectangle 36"/>
          <p:cNvSpPr/>
          <p:nvPr/>
        </p:nvSpPr>
        <p:spPr>
          <a:xfrm>
            <a:off x="762000" y="2933700"/>
            <a:ext cx="2194560" cy="20574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prstClr val="black"/>
              </a:solidFill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3276600" y="2905125"/>
            <a:ext cx="1737360" cy="1628775"/>
            <a:chOff x="3368040" y="2781300"/>
            <a:chExt cx="1737360" cy="1628775"/>
          </a:xfrm>
        </p:grpSpPr>
        <p:grpSp>
          <p:nvGrpSpPr>
            <p:cNvPr id="38" name="Group 37"/>
            <p:cNvGrpSpPr/>
            <p:nvPr/>
          </p:nvGrpSpPr>
          <p:grpSpPr>
            <a:xfrm>
              <a:off x="3652520" y="2933698"/>
              <a:ext cx="1282912" cy="1327151"/>
              <a:chOff x="381000" y="2781298"/>
              <a:chExt cx="2209800" cy="2286002"/>
            </a:xfrm>
          </p:grpSpPr>
          <p:grpSp>
            <p:nvGrpSpPr>
              <p:cNvPr id="39" name="Group 40"/>
              <p:cNvGrpSpPr/>
              <p:nvPr/>
            </p:nvGrpSpPr>
            <p:grpSpPr>
              <a:xfrm>
                <a:off x="1524000" y="2781298"/>
                <a:ext cx="685800" cy="1143001"/>
                <a:chOff x="3733800" y="3695700"/>
                <a:chExt cx="685800" cy="1143001"/>
              </a:xfrm>
            </p:grpSpPr>
            <p:sp>
              <p:nvSpPr>
                <p:cNvPr id="65" name="Oval 4"/>
                <p:cNvSpPr/>
                <p:nvPr/>
              </p:nvSpPr>
              <p:spPr>
                <a:xfrm>
                  <a:off x="3886200" y="3695700"/>
                  <a:ext cx="381000" cy="3810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 dirty="0" err="1" smtClean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6" name="Straight Connector 5"/>
                <p:cNvCxnSpPr/>
                <p:nvPr/>
              </p:nvCxnSpPr>
              <p:spPr>
                <a:xfrm rot="16200000" flipH="1">
                  <a:off x="3905250" y="4248150"/>
                  <a:ext cx="381000" cy="381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"/>
                <p:cNvCxnSpPr/>
                <p:nvPr/>
              </p:nvCxnSpPr>
              <p:spPr>
                <a:xfrm flipV="1">
                  <a:off x="4114800" y="4076700"/>
                  <a:ext cx="304800" cy="1524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7"/>
                <p:cNvCxnSpPr/>
                <p:nvPr/>
              </p:nvCxnSpPr>
              <p:spPr>
                <a:xfrm>
                  <a:off x="3733800" y="4152900"/>
                  <a:ext cx="381000" cy="762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8"/>
                <p:cNvCxnSpPr/>
                <p:nvPr/>
              </p:nvCxnSpPr>
              <p:spPr>
                <a:xfrm rot="5400000">
                  <a:off x="3848100" y="4572001"/>
                  <a:ext cx="381000" cy="1524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9"/>
                <p:cNvCxnSpPr/>
                <p:nvPr/>
              </p:nvCxnSpPr>
              <p:spPr>
                <a:xfrm rot="16200000" flipH="1">
                  <a:off x="4000500" y="4572001"/>
                  <a:ext cx="381000" cy="1524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oup 42"/>
              <p:cNvGrpSpPr/>
              <p:nvPr/>
            </p:nvGrpSpPr>
            <p:grpSpPr>
              <a:xfrm>
                <a:off x="685800" y="2781299"/>
                <a:ext cx="685800" cy="1143001"/>
                <a:chOff x="3733800" y="3695700"/>
                <a:chExt cx="685800" cy="1143001"/>
              </a:xfrm>
            </p:grpSpPr>
            <p:sp>
              <p:nvSpPr>
                <p:cNvPr id="59" name="Oval 58"/>
                <p:cNvSpPr/>
                <p:nvPr/>
              </p:nvSpPr>
              <p:spPr>
                <a:xfrm>
                  <a:off x="3886200" y="3695700"/>
                  <a:ext cx="381000" cy="3810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 dirty="0" err="1" smtClean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0" name="Straight Connector 59"/>
                <p:cNvCxnSpPr>
                  <a:stCxn id="59" idx="4"/>
                </p:cNvCxnSpPr>
                <p:nvPr/>
              </p:nvCxnSpPr>
              <p:spPr>
                <a:xfrm rot="16200000" flipH="1">
                  <a:off x="3905250" y="4248150"/>
                  <a:ext cx="381000" cy="381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flipV="1">
                  <a:off x="4114800" y="4076700"/>
                  <a:ext cx="304800" cy="1524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3733800" y="4152900"/>
                  <a:ext cx="381000" cy="762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5400000">
                  <a:off x="3848100" y="4572001"/>
                  <a:ext cx="381000" cy="1524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rot="16200000" flipH="1">
                  <a:off x="4000500" y="4572001"/>
                  <a:ext cx="381000" cy="1524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41"/>
              <p:cNvGrpSpPr/>
              <p:nvPr/>
            </p:nvGrpSpPr>
            <p:grpSpPr>
              <a:xfrm>
                <a:off x="1905000" y="4076700"/>
                <a:ext cx="685800" cy="990600"/>
                <a:chOff x="5562600" y="3924300"/>
                <a:chExt cx="685800" cy="990600"/>
              </a:xfrm>
            </p:grpSpPr>
            <p:sp>
              <p:nvSpPr>
                <p:cNvPr id="54" name="Oval 53"/>
                <p:cNvSpPr/>
                <p:nvPr/>
              </p:nvSpPr>
              <p:spPr>
                <a:xfrm>
                  <a:off x="5715000" y="3924300"/>
                  <a:ext cx="381000" cy="3810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 dirty="0" err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" name="Isosceles Triangle 54"/>
                <p:cNvSpPr/>
                <p:nvPr/>
              </p:nvSpPr>
              <p:spPr>
                <a:xfrm>
                  <a:off x="5715000" y="4533900"/>
                  <a:ext cx="457200" cy="381000"/>
                </a:xfrm>
                <a:prstGeom prst="triangl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 dirty="0" err="1" smtClean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56" name="Straight Connector 55"/>
                <p:cNvCxnSpPr>
                  <a:stCxn id="54" idx="4"/>
                  <a:endCxn id="55" idx="0"/>
                </p:cNvCxnSpPr>
                <p:nvPr/>
              </p:nvCxnSpPr>
              <p:spPr>
                <a:xfrm rot="16200000" flipH="1">
                  <a:off x="5810250" y="4400550"/>
                  <a:ext cx="228600" cy="381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flipV="1">
                  <a:off x="5943600" y="4305300"/>
                  <a:ext cx="304800" cy="1524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5562600" y="4381500"/>
                  <a:ext cx="381000" cy="762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/>
            </p:nvGrpSpPr>
            <p:grpSpPr>
              <a:xfrm>
                <a:off x="1143000" y="4076700"/>
                <a:ext cx="685800" cy="990600"/>
                <a:chOff x="5562600" y="3924300"/>
                <a:chExt cx="685800" cy="990600"/>
              </a:xfrm>
            </p:grpSpPr>
            <p:sp>
              <p:nvSpPr>
                <p:cNvPr id="49" name="Oval 48"/>
                <p:cNvSpPr/>
                <p:nvPr/>
              </p:nvSpPr>
              <p:spPr>
                <a:xfrm>
                  <a:off x="5715000" y="3924300"/>
                  <a:ext cx="381000" cy="3810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 dirty="0" err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Isosceles Triangle 49"/>
                <p:cNvSpPr/>
                <p:nvPr/>
              </p:nvSpPr>
              <p:spPr>
                <a:xfrm>
                  <a:off x="5715000" y="4533900"/>
                  <a:ext cx="457200" cy="381000"/>
                </a:xfrm>
                <a:prstGeom prst="triangl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 dirty="0" err="1" smtClean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51" name="Straight Connector 50"/>
                <p:cNvCxnSpPr>
                  <a:stCxn id="49" idx="4"/>
                  <a:endCxn id="50" idx="0"/>
                </p:cNvCxnSpPr>
                <p:nvPr/>
              </p:nvCxnSpPr>
              <p:spPr>
                <a:xfrm rot="16200000" flipH="1">
                  <a:off x="5810250" y="4400550"/>
                  <a:ext cx="228600" cy="381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flipV="1">
                  <a:off x="5943600" y="4305300"/>
                  <a:ext cx="304800" cy="1524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5562600" y="4381500"/>
                  <a:ext cx="381000" cy="762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41"/>
              <p:cNvGrpSpPr/>
              <p:nvPr/>
            </p:nvGrpSpPr>
            <p:grpSpPr>
              <a:xfrm>
                <a:off x="381000" y="4076699"/>
                <a:ext cx="685800" cy="990600"/>
                <a:chOff x="5562600" y="3924300"/>
                <a:chExt cx="685800" cy="990600"/>
              </a:xfrm>
            </p:grpSpPr>
            <p:sp>
              <p:nvSpPr>
                <p:cNvPr id="44" name="Oval 43"/>
                <p:cNvSpPr/>
                <p:nvPr/>
              </p:nvSpPr>
              <p:spPr>
                <a:xfrm>
                  <a:off x="5715000" y="3924300"/>
                  <a:ext cx="381000" cy="3810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 dirty="0" err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Isosceles Triangle 44"/>
                <p:cNvSpPr/>
                <p:nvPr/>
              </p:nvSpPr>
              <p:spPr>
                <a:xfrm>
                  <a:off x="5715000" y="4533900"/>
                  <a:ext cx="457200" cy="381000"/>
                </a:xfrm>
                <a:prstGeom prst="triangl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 dirty="0" err="1" smtClean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6" name="Straight Connector 45"/>
                <p:cNvCxnSpPr>
                  <a:stCxn id="44" idx="4"/>
                  <a:endCxn id="45" idx="0"/>
                </p:cNvCxnSpPr>
                <p:nvPr/>
              </p:nvCxnSpPr>
              <p:spPr>
                <a:xfrm rot="16200000" flipH="1">
                  <a:off x="5810250" y="4400550"/>
                  <a:ext cx="228600" cy="381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flipV="1">
                  <a:off x="5943600" y="4305300"/>
                  <a:ext cx="304800" cy="1524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5562600" y="4381500"/>
                  <a:ext cx="381000" cy="762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1" name="Rectangle 70"/>
            <p:cNvSpPr/>
            <p:nvPr/>
          </p:nvSpPr>
          <p:spPr>
            <a:xfrm>
              <a:off x="3368040" y="2781300"/>
              <a:ext cx="1737360" cy="1628775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 err="1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5537200" y="3467100"/>
            <a:ext cx="1625600" cy="1524000"/>
            <a:chOff x="3368040" y="2781300"/>
            <a:chExt cx="1737360" cy="1628775"/>
          </a:xfrm>
        </p:grpSpPr>
        <p:grpSp>
          <p:nvGrpSpPr>
            <p:cNvPr id="108" name="Group 37"/>
            <p:cNvGrpSpPr/>
            <p:nvPr/>
          </p:nvGrpSpPr>
          <p:grpSpPr>
            <a:xfrm>
              <a:off x="3652518" y="2933702"/>
              <a:ext cx="1282911" cy="1327155"/>
              <a:chOff x="381000" y="2781298"/>
              <a:chExt cx="2209800" cy="2286002"/>
            </a:xfrm>
          </p:grpSpPr>
          <p:grpSp>
            <p:nvGrpSpPr>
              <p:cNvPr id="110" name="Group 40"/>
              <p:cNvGrpSpPr/>
              <p:nvPr/>
            </p:nvGrpSpPr>
            <p:grpSpPr>
              <a:xfrm>
                <a:off x="1524000" y="2781298"/>
                <a:ext cx="685800" cy="1143001"/>
                <a:chOff x="3733800" y="3695700"/>
                <a:chExt cx="685800" cy="1143001"/>
              </a:xfrm>
            </p:grpSpPr>
            <p:sp>
              <p:nvSpPr>
                <p:cNvPr id="136" name="Oval 4"/>
                <p:cNvSpPr/>
                <p:nvPr/>
              </p:nvSpPr>
              <p:spPr>
                <a:xfrm>
                  <a:off x="3886200" y="3695700"/>
                  <a:ext cx="381000" cy="3810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 dirty="0" err="1" smtClean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37" name="Straight Connector 5"/>
                <p:cNvCxnSpPr/>
                <p:nvPr/>
              </p:nvCxnSpPr>
              <p:spPr>
                <a:xfrm rot="16200000" flipH="1">
                  <a:off x="3905250" y="4248150"/>
                  <a:ext cx="381000" cy="381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6"/>
                <p:cNvCxnSpPr/>
                <p:nvPr/>
              </p:nvCxnSpPr>
              <p:spPr>
                <a:xfrm flipV="1">
                  <a:off x="4114800" y="4076700"/>
                  <a:ext cx="304800" cy="1524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7"/>
                <p:cNvCxnSpPr/>
                <p:nvPr/>
              </p:nvCxnSpPr>
              <p:spPr>
                <a:xfrm>
                  <a:off x="3733800" y="4152900"/>
                  <a:ext cx="381000" cy="762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8"/>
                <p:cNvCxnSpPr/>
                <p:nvPr/>
              </p:nvCxnSpPr>
              <p:spPr>
                <a:xfrm rot="5400000">
                  <a:off x="3848100" y="4572001"/>
                  <a:ext cx="381000" cy="1524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9"/>
                <p:cNvCxnSpPr/>
                <p:nvPr/>
              </p:nvCxnSpPr>
              <p:spPr>
                <a:xfrm rot="16200000" flipH="1">
                  <a:off x="4000500" y="4572001"/>
                  <a:ext cx="381000" cy="1524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1" name="Group 42"/>
              <p:cNvGrpSpPr/>
              <p:nvPr/>
            </p:nvGrpSpPr>
            <p:grpSpPr>
              <a:xfrm>
                <a:off x="685800" y="2781299"/>
                <a:ext cx="685800" cy="1143001"/>
                <a:chOff x="3733800" y="3695700"/>
                <a:chExt cx="685800" cy="1143001"/>
              </a:xfrm>
            </p:grpSpPr>
            <p:sp>
              <p:nvSpPr>
                <p:cNvPr id="130" name="Oval 129"/>
                <p:cNvSpPr/>
                <p:nvPr/>
              </p:nvSpPr>
              <p:spPr>
                <a:xfrm>
                  <a:off x="3886200" y="3695700"/>
                  <a:ext cx="381000" cy="3810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 dirty="0" err="1" smtClean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31" name="Straight Connector 130"/>
                <p:cNvCxnSpPr>
                  <a:stCxn id="130" idx="4"/>
                </p:cNvCxnSpPr>
                <p:nvPr/>
              </p:nvCxnSpPr>
              <p:spPr>
                <a:xfrm rot="16200000" flipH="1">
                  <a:off x="3905250" y="4248150"/>
                  <a:ext cx="381000" cy="381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flipV="1">
                  <a:off x="4114800" y="4076700"/>
                  <a:ext cx="304800" cy="1524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3733800" y="4152900"/>
                  <a:ext cx="381000" cy="762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5400000">
                  <a:off x="3848100" y="4572001"/>
                  <a:ext cx="381000" cy="1524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16200000" flipH="1">
                  <a:off x="4000500" y="4572001"/>
                  <a:ext cx="381000" cy="1524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" name="Group 41"/>
              <p:cNvGrpSpPr/>
              <p:nvPr/>
            </p:nvGrpSpPr>
            <p:grpSpPr>
              <a:xfrm>
                <a:off x="1905000" y="4076700"/>
                <a:ext cx="685800" cy="990600"/>
                <a:chOff x="5562600" y="3924300"/>
                <a:chExt cx="685800" cy="990600"/>
              </a:xfrm>
            </p:grpSpPr>
            <p:sp>
              <p:nvSpPr>
                <p:cNvPr id="125" name="Oval 124"/>
                <p:cNvSpPr/>
                <p:nvPr/>
              </p:nvSpPr>
              <p:spPr>
                <a:xfrm>
                  <a:off x="5715000" y="3924300"/>
                  <a:ext cx="381000" cy="3810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 dirty="0" err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Isosceles Triangle 125"/>
                <p:cNvSpPr/>
                <p:nvPr/>
              </p:nvSpPr>
              <p:spPr>
                <a:xfrm>
                  <a:off x="5715000" y="4533900"/>
                  <a:ext cx="457200" cy="381000"/>
                </a:xfrm>
                <a:prstGeom prst="triangl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 dirty="0" err="1" smtClean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27" name="Straight Connector 126"/>
                <p:cNvCxnSpPr>
                  <a:stCxn id="125" idx="4"/>
                  <a:endCxn id="126" idx="0"/>
                </p:cNvCxnSpPr>
                <p:nvPr/>
              </p:nvCxnSpPr>
              <p:spPr>
                <a:xfrm rot="16200000" flipH="1">
                  <a:off x="5810250" y="4400550"/>
                  <a:ext cx="228600" cy="381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flipV="1">
                  <a:off x="5943600" y="4305300"/>
                  <a:ext cx="304800" cy="1524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>
                  <a:off x="5562600" y="4381500"/>
                  <a:ext cx="381000" cy="762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3" name="Group 41"/>
              <p:cNvGrpSpPr/>
              <p:nvPr/>
            </p:nvGrpSpPr>
            <p:grpSpPr>
              <a:xfrm>
                <a:off x="1143000" y="4076700"/>
                <a:ext cx="685800" cy="990600"/>
                <a:chOff x="5562600" y="3924300"/>
                <a:chExt cx="685800" cy="990600"/>
              </a:xfrm>
            </p:grpSpPr>
            <p:sp>
              <p:nvSpPr>
                <p:cNvPr id="120" name="Oval 119"/>
                <p:cNvSpPr/>
                <p:nvPr/>
              </p:nvSpPr>
              <p:spPr>
                <a:xfrm>
                  <a:off x="5715000" y="3924300"/>
                  <a:ext cx="381000" cy="3810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 dirty="0" err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1" name="Isosceles Triangle 120"/>
                <p:cNvSpPr/>
                <p:nvPr/>
              </p:nvSpPr>
              <p:spPr>
                <a:xfrm>
                  <a:off x="5715000" y="4533900"/>
                  <a:ext cx="457200" cy="381000"/>
                </a:xfrm>
                <a:prstGeom prst="triangl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 dirty="0" err="1" smtClean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22" name="Straight Connector 121"/>
                <p:cNvCxnSpPr>
                  <a:stCxn id="120" idx="4"/>
                  <a:endCxn id="121" idx="0"/>
                </p:cNvCxnSpPr>
                <p:nvPr/>
              </p:nvCxnSpPr>
              <p:spPr>
                <a:xfrm rot="16200000" flipH="1">
                  <a:off x="5810250" y="4400550"/>
                  <a:ext cx="228600" cy="381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flipV="1">
                  <a:off x="5943600" y="4305300"/>
                  <a:ext cx="304800" cy="1524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>
                  <a:off x="5562600" y="4381500"/>
                  <a:ext cx="381000" cy="762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4" name="Group 41"/>
              <p:cNvGrpSpPr/>
              <p:nvPr/>
            </p:nvGrpSpPr>
            <p:grpSpPr>
              <a:xfrm>
                <a:off x="381000" y="4076699"/>
                <a:ext cx="685800" cy="990600"/>
                <a:chOff x="5562600" y="3924300"/>
                <a:chExt cx="685800" cy="990600"/>
              </a:xfrm>
            </p:grpSpPr>
            <p:sp>
              <p:nvSpPr>
                <p:cNvPr id="115" name="Oval 114"/>
                <p:cNvSpPr/>
                <p:nvPr/>
              </p:nvSpPr>
              <p:spPr>
                <a:xfrm>
                  <a:off x="5715000" y="3924300"/>
                  <a:ext cx="381000" cy="3810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 dirty="0" err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6" name="Isosceles Triangle 115"/>
                <p:cNvSpPr/>
                <p:nvPr/>
              </p:nvSpPr>
              <p:spPr>
                <a:xfrm>
                  <a:off x="5715000" y="4533900"/>
                  <a:ext cx="457200" cy="381000"/>
                </a:xfrm>
                <a:prstGeom prst="triangl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 dirty="0" err="1" smtClean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17" name="Straight Connector 116"/>
                <p:cNvCxnSpPr>
                  <a:stCxn id="115" idx="4"/>
                  <a:endCxn id="116" idx="0"/>
                </p:cNvCxnSpPr>
                <p:nvPr/>
              </p:nvCxnSpPr>
              <p:spPr>
                <a:xfrm rot="16200000" flipH="1">
                  <a:off x="5810250" y="4400550"/>
                  <a:ext cx="228600" cy="381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flipV="1">
                  <a:off x="5943600" y="4305300"/>
                  <a:ext cx="304800" cy="1524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5562600" y="4381500"/>
                  <a:ext cx="381000" cy="762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9" name="Rectangle 108"/>
            <p:cNvSpPr/>
            <p:nvPr/>
          </p:nvSpPr>
          <p:spPr>
            <a:xfrm>
              <a:off x="3368040" y="2781300"/>
              <a:ext cx="1737360" cy="1628775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 err="1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7543800" y="2705100"/>
            <a:ext cx="1493520" cy="1400175"/>
            <a:chOff x="3368040" y="2781300"/>
            <a:chExt cx="1737360" cy="1628775"/>
          </a:xfrm>
        </p:grpSpPr>
        <p:grpSp>
          <p:nvGrpSpPr>
            <p:cNvPr id="143" name="Group 37"/>
            <p:cNvGrpSpPr/>
            <p:nvPr/>
          </p:nvGrpSpPr>
          <p:grpSpPr>
            <a:xfrm>
              <a:off x="3652518" y="2933702"/>
              <a:ext cx="1282911" cy="1327155"/>
              <a:chOff x="381000" y="2781298"/>
              <a:chExt cx="2209800" cy="2286002"/>
            </a:xfrm>
          </p:grpSpPr>
          <p:grpSp>
            <p:nvGrpSpPr>
              <p:cNvPr id="145" name="Group 40"/>
              <p:cNvGrpSpPr/>
              <p:nvPr/>
            </p:nvGrpSpPr>
            <p:grpSpPr>
              <a:xfrm>
                <a:off x="1524000" y="2781298"/>
                <a:ext cx="685800" cy="1143001"/>
                <a:chOff x="3733800" y="3695700"/>
                <a:chExt cx="685800" cy="1143001"/>
              </a:xfrm>
            </p:grpSpPr>
            <p:sp>
              <p:nvSpPr>
                <p:cNvPr id="171" name="Oval 4"/>
                <p:cNvSpPr/>
                <p:nvPr/>
              </p:nvSpPr>
              <p:spPr>
                <a:xfrm>
                  <a:off x="3886200" y="3695700"/>
                  <a:ext cx="381000" cy="3810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 dirty="0" err="1" smtClean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72" name="Straight Connector 5"/>
                <p:cNvCxnSpPr/>
                <p:nvPr/>
              </p:nvCxnSpPr>
              <p:spPr>
                <a:xfrm rot="16200000" flipH="1">
                  <a:off x="3905250" y="4248150"/>
                  <a:ext cx="381000" cy="381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6"/>
                <p:cNvCxnSpPr/>
                <p:nvPr/>
              </p:nvCxnSpPr>
              <p:spPr>
                <a:xfrm flipV="1">
                  <a:off x="4114800" y="4076700"/>
                  <a:ext cx="304800" cy="1524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7"/>
                <p:cNvCxnSpPr/>
                <p:nvPr/>
              </p:nvCxnSpPr>
              <p:spPr>
                <a:xfrm>
                  <a:off x="3733800" y="4152900"/>
                  <a:ext cx="381000" cy="762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8"/>
                <p:cNvCxnSpPr/>
                <p:nvPr/>
              </p:nvCxnSpPr>
              <p:spPr>
                <a:xfrm rot="5400000">
                  <a:off x="3848100" y="4572001"/>
                  <a:ext cx="381000" cy="1524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9"/>
                <p:cNvCxnSpPr/>
                <p:nvPr/>
              </p:nvCxnSpPr>
              <p:spPr>
                <a:xfrm rot="16200000" flipH="1">
                  <a:off x="4000500" y="4572001"/>
                  <a:ext cx="381000" cy="1524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42"/>
              <p:cNvGrpSpPr/>
              <p:nvPr/>
            </p:nvGrpSpPr>
            <p:grpSpPr>
              <a:xfrm>
                <a:off x="685800" y="2781299"/>
                <a:ext cx="685800" cy="1143001"/>
                <a:chOff x="3733800" y="3695700"/>
                <a:chExt cx="685800" cy="1143001"/>
              </a:xfrm>
            </p:grpSpPr>
            <p:sp>
              <p:nvSpPr>
                <p:cNvPr id="165" name="Oval 164"/>
                <p:cNvSpPr/>
                <p:nvPr/>
              </p:nvSpPr>
              <p:spPr>
                <a:xfrm>
                  <a:off x="3886200" y="3695700"/>
                  <a:ext cx="381000" cy="3810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 dirty="0" err="1" smtClean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66" name="Straight Connector 165"/>
                <p:cNvCxnSpPr>
                  <a:stCxn id="165" idx="4"/>
                </p:cNvCxnSpPr>
                <p:nvPr/>
              </p:nvCxnSpPr>
              <p:spPr>
                <a:xfrm rot="16200000" flipH="1">
                  <a:off x="3905250" y="4248150"/>
                  <a:ext cx="381000" cy="381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/>
                <p:cNvCxnSpPr/>
                <p:nvPr/>
              </p:nvCxnSpPr>
              <p:spPr>
                <a:xfrm flipV="1">
                  <a:off x="4114800" y="4076700"/>
                  <a:ext cx="304800" cy="1524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>
                  <a:off x="3733800" y="4152900"/>
                  <a:ext cx="381000" cy="762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/>
                <p:cNvCxnSpPr/>
                <p:nvPr/>
              </p:nvCxnSpPr>
              <p:spPr>
                <a:xfrm rot="5400000">
                  <a:off x="3848100" y="4572001"/>
                  <a:ext cx="381000" cy="1524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>
                <a:xfrm rot="16200000" flipH="1">
                  <a:off x="4000500" y="4572001"/>
                  <a:ext cx="381000" cy="1524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7" name="Group 41"/>
              <p:cNvGrpSpPr/>
              <p:nvPr/>
            </p:nvGrpSpPr>
            <p:grpSpPr>
              <a:xfrm>
                <a:off x="1905000" y="4076700"/>
                <a:ext cx="685800" cy="990600"/>
                <a:chOff x="5562600" y="3924300"/>
                <a:chExt cx="685800" cy="990600"/>
              </a:xfrm>
            </p:grpSpPr>
            <p:sp>
              <p:nvSpPr>
                <p:cNvPr id="160" name="Oval 159"/>
                <p:cNvSpPr/>
                <p:nvPr/>
              </p:nvSpPr>
              <p:spPr>
                <a:xfrm>
                  <a:off x="5715000" y="3924300"/>
                  <a:ext cx="381000" cy="3810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 dirty="0" err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1" name="Isosceles Triangle 160"/>
                <p:cNvSpPr/>
                <p:nvPr/>
              </p:nvSpPr>
              <p:spPr>
                <a:xfrm>
                  <a:off x="5715000" y="4533900"/>
                  <a:ext cx="457200" cy="381000"/>
                </a:xfrm>
                <a:prstGeom prst="triangl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 dirty="0" err="1" smtClean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62" name="Straight Connector 161"/>
                <p:cNvCxnSpPr>
                  <a:stCxn id="160" idx="4"/>
                  <a:endCxn id="161" idx="0"/>
                </p:cNvCxnSpPr>
                <p:nvPr/>
              </p:nvCxnSpPr>
              <p:spPr>
                <a:xfrm rot="16200000" flipH="1">
                  <a:off x="5810250" y="4400550"/>
                  <a:ext cx="228600" cy="381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/>
                <p:cNvCxnSpPr/>
                <p:nvPr/>
              </p:nvCxnSpPr>
              <p:spPr>
                <a:xfrm flipV="1">
                  <a:off x="5943600" y="4305300"/>
                  <a:ext cx="304800" cy="1524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/>
                <p:cNvCxnSpPr/>
                <p:nvPr/>
              </p:nvCxnSpPr>
              <p:spPr>
                <a:xfrm>
                  <a:off x="5562600" y="4381500"/>
                  <a:ext cx="381000" cy="762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8" name="Group 41"/>
              <p:cNvGrpSpPr/>
              <p:nvPr/>
            </p:nvGrpSpPr>
            <p:grpSpPr>
              <a:xfrm>
                <a:off x="1143000" y="4076700"/>
                <a:ext cx="685800" cy="990600"/>
                <a:chOff x="5562600" y="3924300"/>
                <a:chExt cx="685800" cy="990600"/>
              </a:xfrm>
            </p:grpSpPr>
            <p:sp>
              <p:nvSpPr>
                <p:cNvPr id="155" name="Oval 154"/>
                <p:cNvSpPr/>
                <p:nvPr/>
              </p:nvSpPr>
              <p:spPr>
                <a:xfrm>
                  <a:off x="5715000" y="3924300"/>
                  <a:ext cx="381000" cy="3810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 dirty="0" err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6" name="Isosceles Triangle 155"/>
                <p:cNvSpPr/>
                <p:nvPr/>
              </p:nvSpPr>
              <p:spPr>
                <a:xfrm>
                  <a:off x="5715000" y="4533900"/>
                  <a:ext cx="457200" cy="381000"/>
                </a:xfrm>
                <a:prstGeom prst="triangl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 dirty="0" err="1" smtClean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57" name="Straight Connector 156"/>
                <p:cNvCxnSpPr>
                  <a:stCxn id="155" idx="4"/>
                  <a:endCxn id="156" idx="0"/>
                </p:cNvCxnSpPr>
                <p:nvPr/>
              </p:nvCxnSpPr>
              <p:spPr>
                <a:xfrm rot="16200000" flipH="1">
                  <a:off x="5810250" y="4400550"/>
                  <a:ext cx="228600" cy="381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 flipV="1">
                  <a:off x="5943600" y="4305300"/>
                  <a:ext cx="304800" cy="1524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>
                  <a:off x="5562600" y="4381500"/>
                  <a:ext cx="381000" cy="762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9" name="Group 41"/>
              <p:cNvGrpSpPr/>
              <p:nvPr/>
            </p:nvGrpSpPr>
            <p:grpSpPr>
              <a:xfrm>
                <a:off x="381000" y="4076699"/>
                <a:ext cx="685800" cy="990600"/>
                <a:chOff x="5562600" y="3924300"/>
                <a:chExt cx="685800" cy="990600"/>
              </a:xfrm>
            </p:grpSpPr>
            <p:sp>
              <p:nvSpPr>
                <p:cNvPr id="150" name="Oval 149"/>
                <p:cNvSpPr/>
                <p:nvPr/>
              </p:nvSpPr>
              <p:spPr>
                <a:xfrm>
                  <a:off x="5715000" y="3924300"/>
                  <a:ext cx="381000" cy="3810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 dirty="0" err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1" name="Isosceles Triangle 150"/>
                <p:cNvSpPr/>
                <p:nvPr/>
              </p:nvSpPr>
              <p:spPr>
                <a:xfrm>
                  <a:off x="5715000" y="4533900"/>
                  <a:ext cx="457200" cy="381000"/>
                </a:xfrm>
                <a:prstGeom prst="triangl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400" dirty="0" err="1" smtClean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52" name="Straight Connector 151"/>
                <p:cNvCxnSpPr>
                  <a:stCxn id="150" idx="4"/>
                  <a:endCxn id="151" idx="0"/>
                </p:cNvCxnSpPr>
                <p:nvPr/>
              </p:nvCxnSpPr>
              <p:spPr>
                <a:xfrm rot="16200000" flipH="1">
                  <a:off x="5810250" y="4400550"/>
                  <a:ext cx="228600" cy="381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 flipV="1">
                  <a:off x="5943600" y="4305300"/>
                  <a:ext cx="304800" cy="1524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/>
                <p:cNvCxnSpPr/>
                <p:nvPr/>
              </p:nvCxnSpPr>
              <p:spPr>
                <a:xfrm>
                  <a:off x="5562600" y="4381500"/>
                  <a:ext cx="381000" cy="762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4" name="Rectangle 143"/>
            <p:cNvSpPr/>
            <p:nvPr/>
          </p:nvSpPr>
          <p:spPr>
            <a:xfrm>
              <a:off x="3368040" y="2781300"/>
              <a:ext cx="1737360" cy="1628775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 err="1" smtClea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269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0" y="114300"/>
            <a:ext cx="2755900" cy="2400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2743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Orly's Font 2" pitchFamily="66" charset="0"/>
              </a:rPr>
              <a:t>Key idea: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Orly's Font 2" pitchFamily="66" charset="0"/>
              </a:rPr>
              <a:t>Ratios express a </a:t>
            </a:r>
            <a:r>
              <a:rPr lang="en-US" sz="2400" u="sng" dirty="0" smtClean="0">
                <a:solidFill>
                  <a:prstClr val="black"/>
                </a:solidFill>
                <a:latin typeface="Orly's Font 2" pitchFamily="66" charset="0"/>
              </a:rPr>
              <a:t>constant pattern </a:t>
            </a:r>
            <a:r>
              <a:rPr lang="en-US" sz="2400" dirty="0" smtClean="0">
                <a:solidFill>
                  <a:prstClr val="black"/>
                </a:solidFill>
                <a:latin typeface="Orly's Font 2" pitchFamily="66" charset="0"/>
              </a:rPr>
              <a:t>of a relationship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1181100" y="1028700"/>
            <a:ext cx="1790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800" dirty="0" smtClean="0">
                <a:solidFill>
                  <a:srgbClr val="0078AE"/>
                </a:solidFill>
                <a:latin typeface="Orly's Font 2" pitchFamily="66" charset="0"/>
              </a:rPr>
              <a:t>cookie: </a:t>
            </a:r>
            <a:endParaRPr lang="en-US" sz="2800" dirty="0">
              <a:solidFill>
                <a:srgbClr val="0078AE"/>
              </a:solidFill>
              <a:latin typeface="Orly's Font 2" pitchFamily="66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276600" y="1104900"/>
            <a:ext cx="609600" cy="457200"/>
            <a:chOff x="3276600" y="1257300"/>
            <a:chExt cx="609600" cy="457200"/>
          </a:xfrm>
        </p:grpSpPr>
        <p:sp>
          <p:nvSpPr>
            <p:cNvPr id="6" name="Block Arc 5"/>
            <p:cNvSpPr/>
            <p:nvPr/>
          </p:nvSpPr>
          <p:spPr>
            <a:xfrm rot="10800000">
              <a:off x="3276600" y="1409700"/>
              <a:ext cx="609600" cy="304800"/>
            </a:xfrm>
            <a:prstGeom prst="blockArc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" name="Block Arc 6"/>
            <p:cNvSpPr/>
            <p:nvPr/>
          </p:nvSpPr>
          <p:spPr>
            <a:xfrm rot="10800000">
              <a:off x="3276600" y="1333500"/>
              <a:ext cx="609600" cy="304800"/>
            </a:xfrm>
            <a:prstGeom prst="blockArc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276600" y="1257300"/>
              <a:ext cx="609600" cy="3048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876800" y="266700"/>
            <a:ext cx="609600" cy="1295400"/>
            <a:chOff x="4876800" y="266700"/>
            <a:chExt cx="609600" cy="1295400"/>
          </a:xfrm>
        </p:grpSpPr>
        <p:sp>
          <p:nvSpPr>
            <p:cNvPr id="12" name="Oval 11"/>
            <p:cNvSpPr/>
            <p:nvPr/>
          </p:nvSpPr>
          <p:spPr>
            <a:xfrm>
              <a:off x="4876800" y="266700"/>
              <a:ext cx="609600" cy="5334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876800" y="1028700"/>
              <a:ext cx="609600" cy="5334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4876800" y="1943100"/>
            <a:ext cx="609600" cy="533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15" name="Text Placeholder 3"/>
          <p:cNvSpPr txBox="1">
            <a:spLocks/>
          </p:cNvSpPr>
          <p:nvPr/>
        </p:nvSpPr>
        <p:spPr bwMode="auto">
          <a:xfrm>
            <a:off x="571500" y="2705100"/>
            <a:ext cx="8115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800" dirty="0" smtClean="0">
                <a:solidFill>
                  <a:srgbClr val="5E9732"/>
                </a:solidFill>
                <a:latin typeface="Orly's Font 2" pitchFamily="66" charset="0"/>
              </a:rPr>
              <a:t>The ratio of cookie pieces to frosting pieces is 2 : 1.</a:t>
            </a:r>
            <a:endParaRPr lang="en-US" sz="2800" dirty="0">
              <a:solidFill>
                <a:srgbClr val="5E9732"/>
              </a:solidFill>
              <a:latin typeface="Orly's Font 2" pitchFamily="66" charset="0"/>
            </a:endParaRPr>
          </a:p>
        </p:txBody>
      </p:sp>
      <p:sp>
        <p:nvSpPr>
          <p:cNvPr id="16" name="Text Placeholder 3"/>
          <p:cNvSpPr txBox="1">
            <a:spLocks/>
          </p:cNvSpPr>
          <p:nvPr/>
        </p:nvSpPr>
        <p:spPr bwMode="auto">
          <a:xfrm>
            <a:off x="571500" y="4000500"/>
            <a:ext cx="8115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800" dirty="0" smtClean="0">
                <a:solidFill>
                  <a:srgbClr val="E86D1F"/>
                </a:solidFill>
                <a:latin typeface="Orly's Font 2" pitchFamily="66" charset="0"/>
              </a:rPr>
              <a:t>For every two cookie pieces, there is one frosting piece.  </a:t>
            </a:r>
            <a:endParaRPr lang="en-US" sz="2800" dirty="0">
              <a:solidFill>
                <a:srgbClr val="E86D1F"/>
              </a:solidFill>
              <a:latin typeface="Orly's Font 2" pitchFamily="66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962400" y="647700"/>
            <a:ext cx="762000" cy="609600"/>
            <a:chOff x="3962400" y="647700"/>
            <a:chExt cx="762000" cy="609600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3962400" y="647700"/>
              <a:ext cx="685800" cy="45720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3962400" y="1104900"/>
              <a:ext cx="762000" cy="15240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9"/>
          <p:cNvCxnSpPr/>
          <p:nvPr/>
        </p:nvCxnSpPr>
        <p:spPr>
          <a:xfrm>
            <a:off x="3962400" y="1714500"/>
            <a:ext cx="762000" cy="3810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97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4" grpId="0" animBg="1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2286000" y="1181100"/>
            <a:ext cx="1447800" cy="457200"/>
            <a:chOff x="2286000" y="1181100"/>
            <a:chExt cx="1447800" cy="457200"/>
          </a:xfrm>
        </p:grpSpPr>
        <p:grpSp>
          <p:nvGrpSpPr>
            <p:cNvPr id="8" name="Group 7"/>
            <p:cNvGrpSpPr/>
            <p:nvPr/>
          </p:nvGrpSpPr>
          <p:grpSpPr>
            <a:xfrm>
              <a:off x="3124200" y="1181100"/>
              <a:ext cx="609600" cy="457200"/>
              <a:chOff x="3276600" y="1257300"/>
              <a:chExt cx="609600" cy="457200"/>
            </a:xfrm>
          </p:grpSpPr>
          <p:sp>
            <p:nvSpPr>
              <p:cNvPr id="9" name="Block Arc 8"/>
              <p:cNvSpPr/>
              <p:nvPr/>
            </p:nvSpPr>
            <p:spPr>
              <a:xfrm rot="10800000">
                <a:off x="3276600" y="1409700"/>
                <a:ext cx="609600" cy="304800"/>
              </a:xfrm>
              <a:prstGeom prst="blockArc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Block Arc 9"/>
              <p:cNvSpPr/>
              <p:nvPr/>
            </p:nvSpPr>
            <p:spPr>
              <a:xfrm rot="10800000">
                <a:off x="3276600" y="1333500"/>
                <a:ext cx="609600" cy="304800"/>
              </a:xfrm>
              <a:prstGeom prst="blockArc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276600" y="1257300"/>
                <a:ext cx="609600" cy="3048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 dirty="0" err="1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286000" y="1181100"/>
              <a:ext cx="609600" cy="457200"/>
              <a:chOff x="3276600" y="1257300"/>
              <a:chExt cx="609600" cy="457200"/>
            </a:xfrm>
          </p:grpSpPr>
          <p:sp>
            <p:nvSpPr>
              <p:cNvPr id="13" name="Block Arc 12"/>
              <p:cNvSpPr/>
              <p:nvPr/>
            </p:nvSpPr>
            <p:spPr>
              <a:xfrm rot="10800000">
                <a:off x="3276600" y="1409700"/>
                <a:ext cx="609600" cy="304800"/>
              </a:xfrm>
              <a:prstGeom prst="blockArc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13"/>
              <p:cNvSpPr/>
              <p:nvPr/>
            </p:nvSpPr>
            <p:spPr>
              <a:xfrm rot="10800000">
                <a:off x="3276600" y="1333500"/>
                <a:ext cx="609600" cy="304800"/>
              </a:xfrm>
              <a:prstGeom prst="blockArc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276600" y="1257300"/>
                <a:ext cx="609600" cy="3048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 dirty="0" err="1" smtClean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4114800" y="1181100"/>
            <a:ext cx="609600" cy="457200"/>
            <a:chOff x="3276600" y="1257300"/>
            <a:chExt cx="609600" cy="457200"/>
          </a:xfrm>
        </p:grpSpPr>
        <p:sp>
          <p:nvSpPr>
            <p:cNvPr id="17" name="Block Arc 16"/>
            <p:cNvSpPr/>
            <p:nvPr/>
          </p:nvSpPr>
          <p:spPr>
            <a:xfrm rot="10800000">
              <a:off x="3276600" y="1409700"/>
              <a:ext cx="609600" cy="304800"/>
            </a:xfrm>
            <a:prstGeom prst="blockArc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8" name="Block Arc 17"/>
            <p:cNvSpPr/>
            <p:nvPr/>
          </p:nvSpPr>
          <p:spPr>
            <a:xfrm rot="10800000">
              <a:off x="3276600" y="1333500"/>
              <a:ext cx="609600" cy="304800"/>
            </a:xfrm>
            <a:prstGeom prst="blockArc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3276600" y="1257300"/>
              <a:ext cx="609600" cy="3048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28600" y="1181100"/>
            <a:ext cx="1524000" cy="4114800"/>
            <a:chOff x="228600" y="1181100"/>
            <a:chExt cx="1524000" cy="4114800"/>
          </a:xfrm>
        </p:grpSpPr>
        <p:sp>
          <p:nvSpPr>
            <p:cNvPr id="3" name="Text Placeholder 2"/>
            <p:cNvSpPr txBox="1">
              <a:spLocks/>
            </p:cNvSpPr>
            <p:nvPr/>
          </p:nvSpPr>
          <p:spPr bwMode="auto">
            <a:xfrm>
              <a:off x="228600" y="4610100"/>
              <a:ext cx="15240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286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400" kern="1200">
                  <a:solidFill>
                    <a:schemeClr val="tx1"/>
                  </a:solidFill>
                  <a:latin typeface="Orly's Font" pitchFamily="66" charset="0"/>
                  <a:ea typeface="+mn-ea"/>
                  <a:cs typeface="+mn-cs"/>
                </a:defRPr>
              </a:lvl1pPr>
              <a:lvl2pPr marL="5715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400" kern="1200">
                  <a:solidFill>
                    <a:schemeClr val="tx1"/>
                  </a:solidFill>
                  <a:latin typeface="Orly's Font" pitchFamily="66" charset="0"/>
                  <a:ea typeface="+mn-ea"/>
                  <a:cs typeface="+mn-cs"/>
                </a:defRPr>
              </a:lvl2pPr>
              <a:lvl3pPr marL="914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Orly's Font" pitchFamily="66" charset="0"/>
                  <a:ea typeface="+mn-ea"/>
                  <a:cs typeface="+mn-cs"/>
                </a:defRPr>
              </a:lvl3pPr>
              <a:lvl4pPr marL="12573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400" kern="1200">
                  <a:solidFill>
                    <a:schemeClr val="tx1"/>
                  </a:solidFill>
                  <a:latin typeface="Orly's Font" pitchFamily="66" charset="0"/>
                  <a:ea typeface="+mn-ea"/>
                  <a:cs typeface="+mn-cs"/>
                </a:defRPr>
              </a:lvl4pPr>
              <a:lvl5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Courier New" pitchFamily="49" charset="0"/>
                <a:buChar char="o"/>
                <a:defRPr sz="2400" kern="1200">
                  <a:solidFill>
                    <a:schemeClr val="tx1"/>
                  </a:solidFill>
                  <a:latin typeface="Orly's Font" pitchFamily="66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" pitchFamily="2" charset="2"/>
                <a:buNone/>
              </a:pPr>
              <a:r>
                <a:rPr lang="en-US" sz="2800" dirty="0" smtClean="0">
                  <a:solidFill>
                    <a:schemeClr val="accent1"/>
                  </a:solidFill>
                  <a:latin typeface="Orly's Font 2" pitchFamily="66" charset="0"/>
                </a:rPr>
                <a:t>2 : 1</a:t>
              </a:r>
              <a:endParaRPr lang="en-US" sz="2800" dirty="0">
                <a:solidFill>
                  <a:schemeClr val="accent1"/>
                </a:solidFill>
                <a:latin typeface="Orly's Font 2" pitchFamily="66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62000" y="1181100"/>
              <a:ext cx="609600" cy="457200"/>
              <a:chOff x="3276600" y="1257300"/>
              <a:chExt cx="609600" cy="457200"/>
            </a:xfrm>
          </p:grpSpPr>
          <p:sp>
            <p:nvSpPr>
              <p:cNvPr id="5" name="Block Arc 4"/>
              <p:cNvSpPr/>
              <p:nvPr/>
            </p:nvSpPr>
            <p:spPr>
              <a:xfrm rot="10800000">
                <a:off x="3276600" y="1409700"/>
                <a:ext cx="609600" cy="304800"/>
              </a:xfrm>
              <a:prstGeom prst="blockArc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Block Arc 5"/>
              <p:cNvSpPr/>
              <p:nvPr/>
            </p:nvSpPr>
            <p:spPr>
              <a:xfrm rot="10800000">
                <a:off x="3276600" y="1333500"/>
                <a:ext cx="609600" cy="304800"/>
              </a:xfrm>
              <a:prstGeom prst="blockArc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276600" y="1257300"/>
                <a:ext cx="609600" cy="3048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 dirty="0" err="1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762000" y="2157185"/>
              <a:ext cx="580571" cy="1309915"/>
              <a:chOff x="4876800" y="266700"/>
              <a:chExt cx="609600" cy="129540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4876800" y="266700"/>
                <a:ext cx="609600" cy="5334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4876800" y="1028700"/>
                <a:ext cx="609600" cy="5334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 dirty="0" err="1" smtClean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" name="Oval 30"/>
            <p:cNvSpPr/>
            <p:nvPr/>
          </p:nvSpPr>
          <p:spPr>
            <a:xfrm>
              <a:off x="762000" y="3848100"/>
              <a:ext cx="6096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 err="1" smtClean="0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Connector 32"/>
          <p:cNvCxnSpPr/>
          <p:nvPr/>
        </p:nvCxnSpPr>
        <p:spPr>
          <a:xfrm rot="5400000">
            <a:off x="191294" y="2742406"/>
            <a:ext cx="3276600" cy="15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2286000" y="2095500"/>
            <a:ext cx="609600" cy="2224315"/>
            <a:chOff x="2286000" y="2095500"/>
            <a:chExt cx="609600" cy="2224315"/>
          </a:xfrm>
        </p:grpSpPr>
        <p:grpSp>
          <p:nvGrpSpPr>
            <p:cNvPr id="36" name="Group 35"/>
            <p:cNvGrpSpPr/>
            <p:nvPr/>
          </p:nvGrpSpPr>
          <p:grpSpPr>
            <a:xfrm>
              <a:off x="2286000" y="2095500"/>
              <a:ext cx="580571" cy="1309915"/>
              <a:chOff x="4876800" y="266700"/>
              <a:chExt cx="609600" cy="129540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4876800" y="266700"/>
                <a:ext cx="609600" cy="5334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876800" y="1028700"/>
                <a:ext cx="609600" cy="5334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 dirty="0" err="1" smtClean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9" name="Oval 38"/>
            <p:cNvSpPr/>
            <p:nvPr/>
          </p:nvSpPr>
          <p:spPr>
            <a:xfrm>
              <a:off x="2286000" y="3786415"/>
              <a:ext cx="6096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124200" y="2080985"/>
            <a:ext cx="609600" cy="2224315"/>
            <a:chOff x="2286000" y="2095500"/>
            <a:chExt cx="609600" cy="2224315"/>
          </a:xfrm>
        </p:grpSpPr>
        <p:grpSp>
          <p:nvGrpSpPr>
            <p:cNvPr id="43" name="Group 35"/>
            <p:cNvGrpSpPr/>
            <p:nvPr/>
          </p:nvGrpSpPr>
          <p:grpSpPr>
            <a:xfrm>
              <a:off x="2286000" y="2095500"/>
              <a:ext cx="580571" cy="1309916"/>
              <a:chOff x="4876800" y="266700"/>
              <a:chExt cx="609600" cy="1295400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4876800" y="266700"/>
                <a:ext cx="609600" cy="5334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4876800" y="1028700"/>
                <a:ext cx="609600" cy="5334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 dirty="0" err="1" smtClean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4" name="Oval 43"/>
            <p:cNvSpPr/>
            <p:nvPr/>
          </p:nvSpPr>
          <p:spPr>
            <a:xfrm>
              <a:off x="2286000" y="3786415"/>
              <a:ext cx="6096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47" name="Text Placeholder 3"/>
          <p:cNvSpPr txBox="1">
            <a:spLocks/>
          </p:cNvSpPr>
          <p:nvPr/>
        </p:nvSpPr>
        <p:spPr bwMode="auto">
          <a:xfrm>
            <a:off x="2362200" y="4610100"/>
            <a:ext cx="1066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800" dirty="0" smtClean="0">
                <a:solidFill>
                  <a:srgbClr val="5E9732"/>
                </a:solidFill>
                <a:latin typeface="Orly's Font 2" pitchFamily="66" charset="0"/>
              </a:rPr>
              <a:t>4 : 2</a:t>
            </a:r>
            <a:endParaRPr lang="en-US" sz="2800" dirty="0">
              <a:solidFill>
                <a:srgbClr val="5E9732"/>
              </a:solidFill>
              <a:latin typeface="Orly's Font 2" pitchFamily="66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4114800" y="2080985"/>
            <a:ext cx="609600" cy="2224315"/>
            <a:chOff x="2286000" y="2095500"/>
            <a:chExt cx="609600" cy="2224315"/>
          </a:xfrm>
        </p:grpSpPr>
        <p:grpSp>
          <p:nvGrpSpPr>
            <p:cNvPr id="50" name="Group 35"/>
            <p:cNvGrpSpPr/>
            <p:nvPr/>
          </p:nvGrpSpPr>
          <p:grpSpPr>
            <a:xfrm>
              <a:off x="2286000" y="2095500"/>
              <a:ext cx="580571" cy="1309916"/>
              <a:chOff x="4876800" y="266700"/>
              <a:chExt cx="609600" cy="1295400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4876800" y="266700"/>
                <a:ext cx="609600" cy="5334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4876800" y="1028700"/>
                <a:ext cx="609600" cy="5334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 dirty="0" err="1" smtClean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1" name="Oval 50"/>
            <p:cNvSpPr/>
            <p:nvPr/>
          </p:nvSpPr>
          <p:spPr>
            <a:xfrm>
              <a:off x="2286000" y="3786415"/>
              <a:ext cx="6096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54" name="Text Placeholder 3"/>
          <p:cNvSpPr txBox="1">
            <a:spLocks/>
          </p:cNvSpPr>
          <p:nvPr/>
        </p:nvSpPr>
        <p:spPr bwMode="auto">
          <a:xfrm>
            <a:off x="4343400" y="4610100"/>
            <a:ext cx="1028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800" dirty="0" smtClean="0">
                <a:solidFill>
                  <a:srgbClr val="E86D1F"/>
                </a:solidFill>
                <a:latin typeface="Orly's Font 2" pitchFamily="66" charset="0"/>
              </a:rPr>
              <a:t>6 : 3</a:t>
            </a:r>
            <a:endParaRPr lang="en-US" sz="2800" dirty="0">
              <a:solidFill>
                <a:srgbClr val="E86D1F"/>
              </a:solidFill>
              <a:latin typeface="Orly's Font 2" pitchFamily="66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981200" y="952500"/>
            <a:ext cx="3048000" cy="35814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prstClr val="black"/>
              </a:solidFill>
            </a:endParaRPr>
          </a:p>
        </p:txBody>
      </p:sp>
      <p:sp>
        <p:nvSpPr>
          <p:cNvPr id="56" name="AutoShape 6"/>
          <p:cNvSpPr>
            <a:spLocks noChangeArrowheads="1"/>
          </p:cNvSpPr>
          <p:nvPr/>
        </p:nvSpPr>
        <p:spPr bwMode="auto">
          <a:xfrm rot="14419975">
            <a:off x="5557878" y="3996504"/>
            <a:ext cx="857250" cy="1188954"/>
          </a:xfrm>
          <a:prstGeom prst="upArrow">
            <a:avLst>
              <a:gd name="adj1" fmla="val 50000"/>
              <a:gd name="adj2" fmla="val 57039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smtClean="0">
              <a:solidFill>
                <a:sysClr val="windowText" lastClr="000000"/>
              </a:solidFill>
            </a:endParaRPr>
          </a:p>
        </p:txBody>
      </p:sp>
      <p:sp>
        <p:nvSpPr>
          <p:cNvPr id="57" name="Text Placeholder 3"/>
          <p:cNvSpPr txBox="1">
            <a:spLocks/>
          </p:cNvSpPr>
          <p:nvPr/>
        </p:nvSpPr>
        <p:spPr bwMode="auto">
          <a:xfrm>
            <a:off x="5105400" y="1028700"/>
            <a:ext cx="411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800" dirty="0" smtClean="0">
                <a:solidFill>
                  <a:srgbClr val="E86D1F"/>
                </a:solidFill>
                <a:latin typeface="Orly's Font 2" pitchFamily="66" charset="0"/>
              </a:rPr>
              <a:t>6 : 3 reduces to 2 : 1</a:t>
            </a:r>
            <a:endParaRPr lang="en-US" sz="2800" dirty="0">
              <a:solidFill>
                <a:srgbClr val="E86D1F"/>
              </a:solidFill>
              <a:latin typeface="Orly's Font 2" pitchFamily="66" charset="0"/>
            </a:endParaRPr>
          </a:p>
        </p:txBody>
      </p:sp>
      <p:sp>
        <p:nvSpPr>
          <p:cNvPr id="58" name="Text Placeholder 3"/>
          <p:cNvSpPr txBox="1">
            <a:spLocks/>
          </p:cNvSpPr>
          <p:nvPr/>
        </p:nvSpPr>
        <p:spPr bwMode="auto">
          <a:xfrm>
            <a:off x="5105400" y="1638300"/>
            <a:ext cx="4038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800" dirty="0" smtClean="0">
                <a:solidFill>
                  <a:srgbClr val="5E9732"/>
                </a:solidFill>
                <a:latin typeface="Orly's Font 2" pitchFamily="66" charset="0"/>
              </a:rPr>
              <a:t>4 : 2 reduces to 2 : 1</a:t>
            </a:r>
            <a:endParaRPr lang="en-US" sz="2800" dirty="0">
              <a:solidFill>
                <a:srgbClr val="5E9732"/>
              </a:solidFill>
              <a:latin typeface="Orly's Font 2" pitchFamily="66" charset="0"/>
            </a:endParaRPr>
          </a:p>
        </p:txBody>
      </p:sp>
      <p:sp>
        <p:nvSpPr>
          <p:cNvPr id="59" name="Text Placeholder 2"/>
          <p:cNvSpPr txBox="1">
            <a:spLocks/>
          </p:cNvSpPr>
          <p:nvPr/>
        </p:nvSpPr>
        <p:spPr bwMode="auto">
          <a:xfrm>
            <a:off x="5029200" y="2171700"/>
            <a:ext cx="426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2 : 1 means a pattern of two cookie pieces for every one frosting piece</a:t>
            </a:r>
            <a:endParaRPr lang="en-US" sz="2800" dirty="0">
              <a:solidFill>
                <a:schemeClr val="accent1"/>
              </a:solidFill>
              <a:latin typeface="Orly's Font 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91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4" grpId="0"/>
      <p:bldP spid="55" grpId="0" animBg="1"/>
      <p:bldP spid="56" grpId="0" animBg="1"/>
      <p:bldP spid="57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 bwMode="auto">
          <a:xfrm>
            <a:off x="914400" y="1371600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A ratio can have larger equivalent ratios just like a fraction can have larger equivalent fractions.  </a:t>
            </a:r>
            <a:endParaRPr lang="en-US" sz="2800" dirty="0">
              <a:solidFill>
                <a:schemeClr val="accent1"/>
              </a:solidFill>
              <a:latin typeface="Orly's Font 2" pitchFamily="66" charset="0"/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 bwMode="auto">
          <a:xfrm>
            <a:off x="3886200" y="3009900"/>
            <a:ext cx="952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800" dirty="0" smtClean="0">
                <a:solidFill>
                  <a:srgbClr val="5E9732"/>
                </a:solidFill>
                <a:latin typeface="Orly's Font 2" pitchFamily="66" charset="0"/>
              </a:rPr>
              <a:t>2 : 1</a:t>
            </a:r>
            <a:endParaRPr lang="en-US" sz="2800" dirty="0">
              <a:solidFill>
                <a:srgbClr val="5E9732"/>
              </a:solidFill>
              <a:latin typeface="Orly's Font 2" pitchFamily="66" charset="0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3581400" y="3619500"/>
            <a:ext cx="1638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800" dirty="0" smtClean="0">
                <a:solidFill>
                  <a:srgbClr val="5E9732"/>
                </a:solidFill>
                <a:latin typeface="Orly's Font 2" pitchFamily="66" charset="0"/>
              </a:rPr>
              <a:t>x3    x3 </a:t>
            </a:r>
            <a:endParaRPr lang="en-US" sz="2800" dirty="0">
              <a:solidFill>
                <a:srgbClr val="5E9732"/>
              </a:solidFill>
              <a:latin typeface="Orly's Font 2" pitchFamily="66" charset="0"/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 bwMode="auto">
          <a:xfrm>
            <a:off x="3848100" y="4305300"/>
            <a:ext cx="1257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800" dirty="0" smtClean="0">
                <a:solidFill>
                  <a:srgbClr val="5E9732"/>
                </a:solidFill>
                <a:latin typeface="Orly's Font 2" pitchFamily="66" charset="0"/>
              </a:rPr>
              <a:t>6 : 3</a:t>
            </a:r>
            <a:endParaRPr lang="en-US" sz="2800" dirty="0">
              <a:solidFill>
                <a:srgbClr val="5E9732"/>
              </a:solidFill>
              <a:latin typeface="Orly's Font 2" pitchFamily="66" charset="0"/>
            </a:endParaRPr>
          </a:p>
        </p:txBody>
      </p:sp>
      <p:sp>
        <p:nvSpPr>
          <p:cNvPr id="14" name="Circular Arrow 13"/>
          <p:cNvSpPr/>
          <p:nvPr/>
        </p:nvSpPr>
        <p:spPr>
          <a:xfrm rot="5400000">
            <a:off x="4495800" y="3238500"/>
            <a:ext cx="1143000" cy="1371600"/>
          </a:xfrm>
          <a:prstGeom prst="circularArrow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57600" y="4305300"/>
            <a:ext cx="1447800" cy="534457"/>
          </a:xfrm>
          <a:prstGeom prst="rect">
            <a:avLst/>
          </a:prstGeom>
          <a:solidFill>
            <a:srgbClr val="FFFF00">
              <a:alpha val="48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5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  <p:bldP spid="14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0100" y="1485900"/>
            <a:ext cx="7429500" cy="17543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accent5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In this lesson </a:t>
            </a:r>
            <a:r>
              <a:rPr lang="en-US" sz="3600" dirty="0" smtClean="0">
                <a:solidFill>
                  <a:schemeClr val="accent5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you learned to create equivalent ratios </a:t>
            </a:r>
            <a:r>
              <a:rPr lang="en-US" sz="3600" dirty="0" smtClean="0">
                <a:solidFill>
                  <a:schemeClr val="accent1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by expanding a diagram.</a:t>
            </a:r>
            <a:endParaRPr lang="en-US" sz="3600" dirty="0">
              <a:solidFill>
                <a:schemeClr val="accent1"/>
              </a:solidFill>
              <a:latin typeface="Orly's Font 2" pitchFamily="66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97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 bwMode="auto">
          <a:xfrm>
            <a:off x="914400" y="1371600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The ratio of green to blue candy in any bag should be 2 to 3.  If your bag has a 8 green pieces and 12 blue pieces, does it have the right ratio?</a:t>
            </a:r>
            <a:endParaRPr lang="en-US" sz="2800" dirty="0">
              <a:solidFill>
                <a:schemeClr val="accent1"/>
              </a:solidFill>
              <a:latin typeface="Orly's Font 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62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Learn Zillion">
      <a:dk1>
        <a:sysClr val="windowText" lastClr="000000"/>
      </a:dk1>
      <a:lt1>
        <a:sysClr val="window" lastClr="FFFFFF"/>
      </a:lt1>
      <a:dk2>
        <a:srgbClr val="7F7F7F"/>
      </a:dk2>
      <a:lt2>
        <a:srgbClr val="BFBFBF"/>
      </a:lt2>
      <a:accent1>
        <a:srgbClr val="0078AE"/>
      </a:accent1>
      <a:accent2>
        <a:srgbClr val="00BCE4"/>
      </a:accent2>
      <a:accent3>
        <a:srgbClr val="E86D1F"/>
      </a:accent3>
      <a:accent4>
        <a:srgbClr val="FFD200"/>
      </a:accent4>
      <a:accent5>
        <a:srgbClr val="5E9732"/>
      </a:accent5>
      <a:accent6>
        <a:srgbClr val="8DC63F"/>
      </a:accent6>
      <a:hlink>
        <a:srgbClr val="000000"/>
      </a:hlink>
      <a:folHlink>
        <a:srgbClr val="000000"/>
      </a:folHlink>
    </a:clrScheme>
    <a:fontScheme name="Learn Zill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38100"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smtClean="0">
            <a:latin typeface="Orly's Font" pitchFamily="66" charset="0"/>
            <a:ea typeface="Verdana" pitchFamily="34" charset="0"/>
            <a:cs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5603</TotalTime>
  <Words>370</Words>
  <Application>Microsoft Office PowerPoint</Application>
  <PresentationFormat>On-screen Show (16:10)</PresentationFormat>
  <Paragraphs>44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Verdana</vt:lpstr>
      <vt:lpstr>Orly's Font 2</vt:lpstr>
      <vt:lpstr>Courier New</vt:lpstr>
      <vt:lpstr>Wingdings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TM2-1</dc:creator>
  <cp:lastModifiedBy>Cara Aldridge</cp:lastModifiedBy>
  <cp:revision>259</cp:revision>
  <dcterms:created xsi:type="dcterms:W3CDTF">2012-08-17T13:20:32Z</dcterms:created>
  <dcterms:modified xsi:type="dcterms:W3CDTF">2013-09-18T17:50:06Z</dcterms:modified>
</cp:coreProperties>
</file>